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Public Sans" panose="020B0604020202020204" charset="0"/>
      <p:regular r:id="rId39"/>
    </p:embeddedFont>
    <p:embeddedFont>
      <p:font typeface="Public Sa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67522"/>
            <a:ext cx="5208158" cy="5151955"/>
          </a:xfrm>
          <a:custGeom>
            <a:avLst/>
            <a:gdLst/>
            <a:ahLst/>
            <a:cxnLst/>
            <a:rect l="l" t="t" r="r" b="b"/>
            <a:pathLst>
              <a:path w="5208158" h="5151955">
                <a:moveTo>
                  <a:pt x="0" y="0"/>
                </a:moveTo>
                <a:lnTo>
                  <a:pt x="5208158" y="0"/>
                </a:lnTo>
                <a:lnTo>
                  <a:pt x="5208158" y="5151956"/>
                </a:lnTo>
                <a:lnTo>
                  <a:pt x="0" y="515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6236858" y="3004748"/>
            <a:ext cx="11959530" cy="4277503"/>
            <a:chOff x="0" y="0"/>
            <a:chExt cx="15946039" cy="5703338"/>
          </a:xfrm>
        </p:grpSpPr>
        <p:sp>
          <p:nvSpPr>
            <p:cNvPr id="4" name="TextBox 4"/>
            <p:cNvSpPr txBox="1"/>
            <p:nvPr/>
          </p:nvSpPr>
          <p:spPr>
            <a:xfrm>
              <a:off x="472076" y="2809854"/>
              <a:ext cx="15001888" cy="2893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24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 FOOD DETECTION AND NUTRITION FACTS GENERATION MOBILE APPLICATION</a:t>
              </a:r>
            </a:p>
            <a:p>
              <a:pPr algn="ctr">
                <a:lnSpc>
                  <a:spcPts val="3499"/>
                </a:lnSpc>
              </a:pPr>
              <a:endParaRPr lang="en-US" sz="2499" spc="24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spc="24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PRESENTED BY RAYMOND TAN 2104090</a:t>
              </a:r>
            </a:p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25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SUPERVISED BY TS LAI SIEW CHENG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5946039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2000" b="1" spc="-24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NutriSnap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115300" cy="8040158"/>
          </a:xfrm>
          <a:custGeom>
            <a:avLst/>
            <a:gdLst/>
            <a:ahLst/>
            <a:cxnLst/>
            <a:rect l="l" t="t" r="r" b="b"/>
            <a:pathLst>
              <a:path w="8115300" h="8040158">
                <a:moveTo>
                  <a:pt x="0" y="0"/>
                </a:moveTo>
                <a:lnTo>
                  <a:pt x="8115300" y="0"/>
                </a:lnTo>
                <a:lnTo>
                  <a:pt x="8115300" y="8040158"/>
                </a:lnTo>
                <a:lnTo>
                  <a:pt x="0" y="8040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9929564" y="3905250"/>
            <a:ext cx="65913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Methodology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1367" y="1670498"/>
            <a:ext cx="13994894" cy="835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34"/>
              </a:lnSpc>
            </a:pPr>
            <a:r>
              <a:rPr lang="en-US" sz="2726" b="1" u="sng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Total Images :  31395 food images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Categories : 256 different food classes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Annotation : Each image includes bouding box for food region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Val_Ratio used : 0.2</a:t>
            </a:r>
          </a:p>
          <a:p>
            <a:pPr algn="just">
              <a:lnSpc>
                <a:spcPts val="5534"/>
              </a:lnSpc>
            </a:pPr>
            <a:endParaRPr lang="en-US" sz="272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534"/>
              </a:lnSpc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Why UECFood256?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Large and diverse dataset → covers many common dishes.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Provides bounding boxes → perfect for training detection models (YOLO).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✅ Widely used in research → allows benchmarking against prior works.</a:t>
            </a:r>
          </a:p>
          <a:p>
            <a:pPr marL="588663" lvl="1" indent="-294332" algn="just">
              <a:lnSpc>
                <a:spcPts val="5534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⚠️ Limitation: Mostly Japanese/Asian dishes, not all Malaysian/local foods.</a:t>
            </a:r>
          </a:p>
          <a:p>
            <a:pPr algn="just">
              <a:lnSpc>
                <a:spcPts val="5534"/>
              </a:lnSpc>
            </a:pPr>
            <a:endParaRPr lang="en-US" sz="2726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155850" y="1752647"/>
            <a:ext cx="6967393" cy="4990160"/>
          </a:xfrm>
          <a:custGeom>
            <a:avLst/>
            <a:gdLst/>
            <a:ahLst/>
            <a:cxnLst/>
            <a:rect l="l" t="t" r="r" b="b"/>
            <a:pathLst>
              <a:path w="6967393" h="4990160">
                <a:moveTo>
                  <a:pt x="0" y="0"/>
                </a:moveTo>
                <a:lnTo>
                  <a:pt x="6967393" y="0"/>
                </a:lnTo>
                <a:lnTo>
                  <a:pt x="6967393" y="4990160"/>
                </a:lnTo>
                <a:lnTo>
                  <a:pt x="0" y="4990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822718" y="400050"/>
            <a:ext cx="131445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 _ UECFood256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117" y="2184335"/>
            <a:ext cx="7391709" cy="6302180"/>
          </a:xfrm>
          <a:custGeom>
            <a:avLst/>
            <a:gdLst/>
            <a:ahLst/>
            <a:cxnLst/>
            <a:rect l="l" t="t" r="r" b="b"/>
            <a:pathLst>
              <a:path w="7391709" h="6302180">
                <a:moveTo>
                  <a:pt x="0" y="0"/>
                </a:moveTo>
                <a:lnTo>
                  <a:pt x="7391709" y="0"/>
                </a:lnTo>
                <a:lnTo>
                  <a:pt x="7391709" y="6302179"/>
                </a:lnTo>
                <a:lnTo>
                  <a:pt x="0" y="6302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2628900" y="400050"/>
            <a:ext cx="130302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Phase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6265" y="1774027"/>
            <a:ext cx="10057148" cy="6875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608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collection &amp; p</a:t>
            </a: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reprocessing → curated dataset.</a:t>
            </a:r>
          </a:p>
          <a:p>
            <a:pPr marL="647698" lvl="1" indent="-323849" algn="just">
              <a:lnSpc>
                <a:spcPts val="6089"/>
              </a:lnSpc>
              <a:buFont typeface="Arial"/>
              <a:buChar char="•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YOLOv8s training:</a:t>
            </a:r>
          </a:p>
          <a:p>
            <a:pPr marL="1295397" lvl="2" indent="-431799" algn="just">
              <a:lnSpc>
                <a:spcPts val="6089"/>
              </a:lnSpc>
              <a:buFont typeface="Arial"/>
              <a:buChar char="⚬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Task = detect “food” regions.</a:t>
            </a:r>
          </a:p>
          <a:p>
            <a:pPr marL="1295397" lvl="2" indent="-431799" algn="just">
              <a:lnSpc>
                <a:spcPts val="6089"/>
              </a:lnSpc>
              <a:buFont typeface="Arial"/>
              <a:buChar char="⚬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Output = bounding boxes, cropped images</a:t>
            </a:r>
          </a:p>
          <a:p>
            <a:pPr marL="647698" lvl="1" indent="-323849" algn="just">
              <a:lnSpc>
                <a:spcPts val="6089"/>
              </a:lnSpc>
              <a:buFont typeface="Arial"/>
              <a:buChar char="•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MobileNetV3-Large training:</a:t>
            </a:r>
          </a:p>
          <a:p>
            <a:pPr marL="1295397" lvl="2" indent="-431799" algn="just">
              <a:lnSpc>
                <a:spcPts val="6089"/>
              </a:lnSpc>
              <a:buFont typeface="Arial"/>
              <a:buChar char="⚬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Input = cropped food regions.</a:t>
            </a:r>
          </a:p>
          <a:p>
            <a:pPr marL="1295397" lvl="2" indent="-431799" algn="just">
              <a:lnSpc>
                <a:spcPts val="6089"/>
              </a:lnSpc>
              <a:buFont typeface="Arial"/>
              <a:buChar char="⚬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Output = food class label.</a:t>
            </a:r>
          </a:p>
          <a:p>
            <a:pPr marL="647698" lvl="1" indent="-323849" algn="just">
              <a:lnSpc>
                <a:spcPts val="6089"/>
              </a:lnSpc>
              <a:buFont typeface="Arial"/>
              <a:buChar char="•"/>
            </a:pPr>
            <a:r>
              <a:rPr lang="en-US" sz="299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Converted both models → TensorFlow Lite (TFLite) for mobile deployment.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88349" y="1766888"/>
            <a:ext cx="10158747" cy="77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242" lvl="1" indent="-327121" algn="l">
              <a:lnSpc>
                <a:spcPts val="6151"/>
              </a:lnSpc>
              <a:buFont typeface="Arial"/>
              <a:buChar char="•"/>
            </a:pPr>
            <a:r>
              <a:rPr lang="en-US" sz="30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Workflow: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 captu</a:t>
            </a: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res/selects food image.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YOLOv8s detects food → bounding boxes.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Cropped food passed to MobileNetV3 → classification.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Classified labels sent to CalorieNinjas API.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Nutrition results displayed in Result Screen.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stored in Firebase Firestore.</a:t>
            </a:r>
          </a:p>
          <a:p>
            <a:pPr marL="1308483" lvl="2" indent="-436161" algn="l">
              <a:lnSpc>
                <a:spcPts val="6151"/>
              </a:lnSpc>
              <a:buFont typeface="Arial"/>
              <a:buChar char="⚬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Users can view history + nutrition analysis later.</a:t>
            </a:r>
          </a:p>
          <a:p>
            <a:pPr marL="654242" lvl="1" indent="-327121" algn="l">
              <a:lnSpc>
                <a:spcPts val="6151"/>
              </a:lnSpc>
              <a:buFont typeface="Arial"/>
              <a:buChar char="•"/>
            </a:pPr>
            <a:r>
              <a:rPr lang="en-US" sz="303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Design approach: modular, scalable, real-time.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849958"/>
            <a:ext cx="6161631" cy="7861391"/>
          </a:xfrm>
          <a:custGeom>
            <a:avLst/>
            <a:gdLst/>
            <a:ahLst/>
            <a:cxnLst/>
            <a:rect l="l" t="t" r="r" b="b"/>
            <a:pathLst>
              <a:path w="6161631" h="7861391">
                <a:moveTo>
                  <a:pt x="0" y="0"/>
                </a:moveTo>
                <a:lnTo>
                  <a:pt x="6161631" y="0"/>
                </a:lnTo>
                <a:lnTo>
                  <a:pt x="6161631" y="7861391"/>
                </a:lnTo>
                <a:lnTo>
                  <a:pt x="0" y="7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628900" y="400050"/>
            <a:ext cx="130302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Application Phase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9929564" y="3905250"/>
            <a:ext cx="659130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924" y="3678886"/>
            <a:ext cx="17566152" cy="4370815"/>
          </a:xfrm>
          <a:custGeom>
            <a:avLst/>
            <a:gdLst/>
            <a:ahLst/>
            <a:cxnLst/>
            <a:rect l="l" t="t" r="r" b="b"/>
            <a:pathLst>
              <a:path w="17566152" h="4370815">
                <a:moveTo>
                  <a:pt x="0" y="0"/>
                </a:moveTo>
                <a:lnTo>
                  <a:pt x="17566152" y="0"/>
                </a:lnTo>
                <a:lnTo>
                  <a:pt x="17566152" y="4370814"/>
                </a:lnTo>
                <a:lnTo>
                  <a:pt x="0" y="437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" r="-32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456744" y="1410326"/>
            <a:ext cx="1537451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4351" y="1510419"/>
            <a:ext cx="17279297" cy="1755617"/>
          </a:xfrm>
          <a:custGeom>
            <a:avLst/>
            <a:gdLst/>
            <a:ahLst/>
            <a:cxnLst/>
            <a:rect l="l" t="t" r="r" b="b"/>
            <a:pathLst>
              <a:path w="17279297" h="1755617">
                <a:moveTo>
                  <a:pt x="0" y="0"/>
                </a:moveTo>
                <a:lnTo>
                  <a:pt x="17279298" y="0"/>
                </a:lnTo>
                <a:lnTo>
                  <a:pt x="17279298" y="1755617"/>
                </a:lnTo>
                <a:lnTo>
                  <a:pt x="0" y="1755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3" t="-52474" r="-25987" b="-1550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456744" y="-19050"/>
            <a:ext cx="1537451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8502" y="3271505"/>
            <a:ext cx="17279297" cy="701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81" lvl="1" indent="-306390" algn="l">
              <a:lnSpc>
                <a:spcPts val="6215"/>
              </a:lnSpc>
              <a:buFont typeface="Arial"/>
              <a:buChar char="•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UI Layer (Views): All screens users interact with (Login, Home, Result, History, Profile, Nutrition Analysis).</a:t>
            </a:r>
          </a:p>
          <a:p>
            <a:pPr marL="612781" lvl="1" indent="-306390" algn="l">
              <a:lnSpc>
                <a:spcPts val="6215"/>
              </a:lnSpc>
              <a:buFont typeface="Arial"/>
              <a:buChar char="•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Controller Layer (GetX): Connects UI ↔ logic. Each controller has a role:</a:t>
            </a:r>
          </a:p>
          <a:p>
            <a:pPr marL="1225562" lvl="2" indent="-408521" algn="l">
              <a:lnSpc>
                <a:spcPts val="6215"/>
              </a:lnSpc>
              <a:buFont typeface="Arial"/>
              <a:buChar char="⚬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AuthController → login/logout, session handling.</a:t>
            </a:r>
          </a:p>
          <a:p>
            <a:pPr marL="1225562" lvl="2" indent="-408521" algn="l">
              <a:lnSpc>
                <a:spcPts val="6215"/>
              </a:lnSpc>
              <a:buFont typeface="Arial"/>
              <a:buChar char="⚬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FoodController → processes camera/gallery image, runs YOLO &amp; MobileNet.</a:t>
            </a:r>
          </a:p>
          <a:p>
            <a:pPr marL="1311920" lvl="2" indent="-437307" algn="l">
              <a:lnSpc>
                <a:spcPts val="6653"/>
              </a:lnSpc>
              <a:buFont typeface="Arial"/>
              <a:buChar char="⚬"/>
            </a:pPr>
            <a:r>
              <a:rPr lang="en-US" sz="30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ProfileController → user details (age, weight, height) synced with Firestore.</a:t>
            </a:r>
          </a:p>
          <a:p>
            <a:pPr marL="1225562" lvl="2" indent="-408521" algn="l">
              <a:lnSpc>
                <a:spcPts val="6215"/>
              </a:lnSpc>
              <a:buFont typeface="Arial"/>
              <a:buChar char="⚬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NutritionController → takes classification result, queries CalorieNinjas API, saves history.</a:t>
            </a:r>
          </a:p>
          <a:p>
            <a:pPr marL="612781" lvl="1" indent="-306390" algn="l">
              <a:lnSpc>
                <a:spcPts val="6215"/>
              </a:lnSpc>
              <a:buFont typeface="Arial"/>
              <a:buChar char="•"/>
            </a:pPr>
            <a:r>
              <a:rPr lang="en-US" sz="283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Service Layer: Communicates with Firebase Auth, Firestore DB, and CalorieNinjas API.</a:t>
            </a:r>
          </a:p>
          <a:p>
            <a:pPr algn="l">
              <a:lnSpc>
                <a:spcPts val="6215"/>
              </a:lnSpc>
            </a:pPr>
            <a:endParaRPr lang="en-US" sz="2838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975" y="3521579"/>
            <a:ext cx="7467969" cy="3682305"/>
          </a:xfrm>
          <a:custGeom>
            <a:avLst/>
            <a:gdLst/>
            <a:ahLst/>
            <a:cxnLst/>
            <a:rect l="l" t="t" r="r" b="b"/>
            <a:pathLst>
              <a:path w="7467969" h="3682305">
                <a:moveTo>
                  <a:pt x="0" y="0"/>
                </a:moveTo>
                <a:lnTo>
                  <a:pt x="7467969" y="0"/>
                </a:lnTo>
                <a:lnTo>
                  <a:pt x="7467969" y="3682305"/>
                </a:lnTo>
                <a:lnTo>
                  <a:pt x="0" y="368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290" t="-88942" r="-7059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456744" y="-19050"/>
            <a:ext cx="1537451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6986" y="1118500"/>
            <a:ext cx="10047596" cy="854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070" lvl="1" indent="-376535" algn="l">
              <a:lnSpc>
                <a:spcPts val="7638"/>
              </a:lnSpc>
              <a:buFont typeface="Arial"/>
              <a:buChar char="•"/>
            </a:pPr>
            <a:r>
              <a:rPr lang="en-US" sz="348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YOLOv8s (Detection): Finds “food” regions → bounding boxes. Lightweight, high recall.</a:t>
            </a:r>
          </a:p>
          <a:p>
            <a:pPr marL="753070" lvl="1" indent="-376535" algn="l">
              <a:lnSpc>
                <a:spcPts val="7638"/>
              </a:lnSpc>
              <a:buFont typeface="Arial"/>
              <a:buChar char="•"/>
            </a:pPr>
            <a:r>
              <a:rPr lang="en-US" sz="348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MobileNetV3-Large (Classification): Classifies cropped regions into food categories (e.g., nasi lemak, banana). Optimized for mobile.</a:t>
            </a:r>
          </a:p>
          <a:p>
            <a:pPr marL="753070" lvl="1" indent="-376535" algn="l">
              <a:lnSpc>
                <a:spcPts val="7638"/>
              </a:lnSpc>
              <a:buFont typeface="Arial"/>
              <a:buChar char="•"/>
            </a:pPr>
            <a:r>
              <a:rPr lang="en-US" sz="3488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Why two-stage? → YOLO detects multiple foods in a single picture; MobileNet ensures accurate labeling.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450" y="2375529"/>
            <a:ext cx="6207091" cy="6280055"/>
          </a:xfrm>
          <a:custGeom>
            <a:avLst/>
            <a:gdLst/>
            <a:ahLst/>
            <a:cxnLst/>
            <a:rect l="l" t="t" r="r" b="b"/>
            <a:pathLst>
              <a:path w="6207091" h="6280055">
                <a:moveTo>
                  <a:pt x="0" y="0"/>
                </a:moveTo>
                <a:lnTo>
                  <a:pt x="6207091" y="0"/>
                </a:lnTo>
                <a:lnTo>
                  <a:pt x="6207091" y="6280055"/>
                </a:lnTo>
                <a:lnTo>
                  <a:pt x="0" y="6280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557" r="-4991" b="-2571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456744" y="-19050"/>
            <a:ext cx="1537451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50528" y="1155719"/>
            <a:ext cx="11737472" cy="84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747" lvl="1" indent="-333374" algn="l">
              <a:lnSpc>
                <a:spcPts val="6763"/>
              </a:lnSpc>
              <a:buAutoNum type="arabicPeriod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Firebase Cloud Services</a:t>
            </a:r>
          </a:p>
          <a:p>
            <a:pPr marL="666747" lvl="1" indent="-333374" algn="l">
              <a:lnSpc>
                <a:spcPts val="6763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Authentication: Secure login (Email/Google).</a:t>
            </a:r>
          </a:p>
          <a:p>
            <a:pPr marL="666747" lvl="1" indent="-333374" algn="l">
              <a:lnSpc>
                <a:spcPts val="6763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Firestore Database: Stores user profiles + recognition history (food label, nutrition facts, timestamp).</a:t>
            </a:r>
          </a:p>
          <a:p>
            <a:pPr algn="l">
              <a:lnSpc>
                <a:spcPts val="6763"/>
              </a:lnSpc>
            </a:pPr>
            <a:endParaRPr lang="en-US" sz="3088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6763"/>
              </a:lnSpc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2. Nutrition API (CalorieNinjas)</a:t>
            </a:r>
          </a:p>
          <a:p>
            <a:pPr marL="666747" lvl="1" indent="-333374" algn="l">
              <a:lnSpc>
                <a:spcPts val="6763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Input: predicted food labels (e.g., “banana”).</a:t>
            </a:r>
          </a:p>
          <a:p>
            <a:pPr marL="666747" lvl="1" indent="-333374" algn="l">
              <a:lnSpc>
                <a:spcPts val="6763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Output: nutrition facts (calories, protein, carbs, fats).</a:t>
            </a:r>
          </a:p>
          <a:p>
            <a:pPr marL="666747" lvl="1" indent="-333374" algn="l">
              <a:lnSpc>
                <a:spcPts val="6763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Benefit: keeps database updated without storing everything locally.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03628" y="2267927"/>
            <a:ext cx="1147756" cy="1147756"/>
            <a:chOff x="0" y="0"/>
            <a:chExt cx="6355080" cy="6355080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64400" y="3699135"/>
            <a:ext cx="6387401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 &amp; Workflow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3009363"/>
            <a:ext cx="438839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the application do?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2182202"/>
            <a:ext cx="4388392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46845" y="7104038"/>
            <a:ext cx="438839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the application do?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46845" y="6276877"/>
            <a:ext cx="4388392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Workflow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003628" y="6385542"/>
            <a:ext cx="1147756" cy="1147756"/>
            <a:chOff x="0" y="0"/>
            <a:chExt cx="6355080" cy="6355080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1" name="Freeform 11" descr="an icon of a person reading a book"/>
          <p:cNvSpPr/>
          <p:nvPr/>
        </p:nvSpPr>
        <p:spPr>
          <a:xfrm>
            <a:off x="10326565" y="2556055"/>
            <a:ext cx="501881" cy="571500"/>
          </a:xfrm>
          <a:custGeom>
            <a:avLst/>
            <a:gdLst/>
            <a:ahLst/>
            <a:cxnLst/>
            <a:rect l="l" t="t" r="r" b="b"/>
            <a:pathLst>
              <a:path w="501881" h="571500">
                <a:moveTo>
                  <a:pt x="0" y="0"/>
                </a:moveTo>
                <a:lnTo>
                  <a:pt x="501881" y="0"/>
                </a:lnTo>
                <a:lnTo>
                  <a:pt x="501881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Freeform 12" descr="an icon of a speech bubble"/>
          <p:cNvSpPr/>
          <p:nvPr/>
        </p:nvSpPr>
        <p:spPr>
          <a:xfrm>
            <a:off x="10291756" y="667367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4820" y="180539"/>
            <a:ext cx="1119835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5993" y="2674262"/>
            <a:ext cx="8818007" cy="601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2"/>
              </a:lnSpc>
            </a:pPr>
            <a:r>
              <a:rPr lang="en-US" sz="492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1_Introduction</a:t>
            </a:r>
          </a:p>
          <a:p>
            <a:pPr algn="l">
              <a:lnSpc>
                <a:spcPts val="5912"/>
              </a:lnSpc>
            </a:pPr>
            <a:endParaRPr lang="en-US" sz="4926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5912"/>
              </a:lnSpc>
            </a:pPr>
            <a:r>
              <a:rPr lang="en-US" sz="492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2_Literature Review</a:t>
            </a:r>
          </a:p>
          <a:p>
            <a:pPr algn="l">
              <a:lnSpc>
                <a:spcPts val="5912"/>
              </a:lnSpc>
            </a:pPr>
            <a:endParaRPr lang="en-US" sz="4926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5912"/>
              </a:lnSpc>
            </a:pPr>
            <a:r>
              <a:rPr lang="en-US" sz="492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3_Methodology</a:t>
            </a:r>
          </a:p>
          <a:p>
            <a:pPr algn="l">
              <a:lnSpc>
                <a:spcPts val="5912"/>
              </a:lnSpc>
            </a:pPr>
            <a:endParaRPr lang="en-US" sz="4926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5912"/>
              </a:lnSpc>
            </a:pPr>
            <a:r>
              <a:rPr lang="en-US" sz="492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4_System architecture</a:t>
            </a:r>
          </a:p>
          <a:p>
            <a:pPr marL="0" lvl="0" indent="0" algn="l">
              <a:lnSpc>
                <a:spcPts val="5912"/>
              </a:lnSpc>
            </a:pPr>
            <a:endParaRPr lang="en-US" sz="4926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14422" y="2350055"/>
            <a:ext cx="8544878" cy="611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1"/>
              </a:lnSpc>
              <a:spcBef>
                <a:spcPct val="0"/>
              </a:spcBef>
            </a:pPr>
            <a:r>
              <a:rPr lang="en-US" sz="492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5_Features &amp; Workflows</a:t>
            </a:r>
          </a:p>
          <a:p>
            <a:pPr algn="l">
              <a:lnSpc>
                <a:spcPts val="6901"/>
              </a:lnSpc>
              <a:spcBef>
                <a:spcPct val="0"/>
              </a:spcBef>
            </a:pPr>
            <a:endParaRPr lang="en-US" sz="492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6901"/>
              </a:lnSpc>
              <a:spcBef>
                <a:spcPct val="0"/>
              </a:spcBef>
            </a:pPr>
            <a:r>
              <a:rPr lang="en-US" sz="492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6_Implementation</a:t>
            </a:r>
          </a:p>
          <a:p>
            <a:pPr algn="l">
              <a:lnSpc>
                <a:spcPts val="6901"/>
              </a:lnSpc>
              <a:spcBef>
                <a:spcPct val="0"/>
              </a:spcBef>
            </a:pPr>
            <a:endParaRPr lang="en-US" sz="492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6901"/>
              </a:lnSpc>
              <a:spcBef>
                <a:spcPct val="0"/>
              </a:spcBef>
            </a:pPr>
            <a:r>
              <a:rPr lang="en-US" sz="492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7_Evaluation and Challenges</a:t>
            </a:r>
          </a:p>
          <a:p>
            <a:pPr algn="l">
              <a:lnSpc>
                <a:spcPts val="6901"/>
              </a:lnSpc>
              <a:spcBef>
                <a:spcPct val="0"/>
              </a:spcBef>
            </a:pPr>
            <a:endParaRPr lang="en-US" sz="4929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6901"/>
              </a:lnSpc>
              <a:spcBef>
                <a:spcPct val="0"/>
              </a:spcBef>
            </a:pPr>
            <a:r>
              <a:rPr lang="en-US" sz="492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8_Conclusion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379" y="419100"/>
            <a:ext cx="1220524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</a:pPr>
            <a:r>
              <a:rPr lang="en-US" sz="78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3245" y="4179039"/>
            <a:ext cx="5496268" cy="5346873"/>
            <a:chOff x="0" y="0"/>
            <a:chExt cx="7328357" cy="7129164"/>
          </a:xfrm>
        </p:grpSpPr>
        <p:sp>
          <p:nvSpPr>
            <p:cNvPr id="4" name="TextBox 4"/>
            <p:cNvSpPr txBox="1"/>
            <p:nvPr/>
          </p:nvSpPr>
          <p:spPr>
            <a:xfrm>
              <a:off x="0" y="1187135"/>
              <a:ext cx="7328357" cy="5942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</a:t>
              </a: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irebase Email/Password and Google Sign-In.</a:t>
              </a:r>
            </a:p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Handles signup, login, logout, session persistence.</a:t>
              </a:r>
            </a:p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Ensures secure access for each user.</a:t>
              </a:r>
            </a:p>
            <a:p>
              <a:pPr marL="0" lvl="0" indent="0" algn="l">
                <a:lnSpc>
                  <a:spcPts val="4465"/>
                </a:lnSpc>
                <a:spcBef>
                  <a:spcPct val="0"/>
                </a:spcBef>
              </a:pPr>
              <a:endParaRPr lang="en-US" sz="318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7328357" cy="872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96"/>
                </a:lnSpc>
                <a:spcBef>
                  <a:spcPct val="0"/>
                </a:spcBef>
              </a:pPr>
              <a:r>
                <a:rPr lang="en-US" sz="3926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Authentication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99981" y="4179039"/>
            <a:ext cx="5195097" cy="5346873"/>
            <a:chOff x="0" y="0"/>
            <a:chExt cx="6926796" cy="7129164"/>
          </a:xfrm>
        </p:grpSpPr>
        <p:sp>
          <p:nvSpPr>
            <p:cNvPr id="7" name="TextBox 7"/>
            <p:cNvSpPr txBox="1"/>
            <p:nvPr/>
          </p:nvSpPr>
          <p:spPr>
            <a:xfrm>
              <a:off x="0" y="1068087"/>
              <a:ext cx="6926796" cy="606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3321" lvl="1" indent="-311660" algn="l">
                <a:lnSpc>
                  <a:spcPts val="404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8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Two-stage p</a:t>
              </a: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ipeline:</a:t>
              </a:r>
            </a:p>
            <a:p>
              <a:pPr marL="1246641" lvl="2" indent="-415547" algn="l">
                <a:lnSpc>
                  <a:spcPts val="4041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YOLOv8s → detect food regions.</a:t>
              </a:r>
            </a:p>
            <a:p>
              <a:pPr marL="1246641" lvl="2" indent="-415547" algn="l">
                <a:lnSpc>
                  <a:spcPts val="4041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MobileNetV3-Large → classify cropped regions.</a:t>
              </a:r>
            </a:p>
            <a:p>
              <a:pPr marL="623321" lvl="1" indent="-311660" algn="l">
                <a:lnSpc>
                  <a:spcPts val="404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Real-time inference using TensorFlow Lite.</a:t>
              </a:r>
            </a:p>
            <a:p>
              <a:pPr marL="0" lvl="0" indent="0" algn="l">
                <a:lnSpc>
                  <a:spcPts val="4041"/>
                </a:lnSpc>
                <a:spcBef>
                  <a:spcPct val="0"/>
                </a:spcBef>
              </a:pPr>
              <a:endParaRPr lang="en-US" sz="2887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6926796" cy="797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74"/>
                </a:lnSpc>
                <a:spcBef>
                  <a:spcPct val="0"/>
                </a:spcBef>
              </a:pPr>
              <a:r>
                <a:rPr lang="en-US" sz="3553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Food Recognition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90589" y="4226429"/>
            <a:ext cx="5262249" cy="5031871"/>
            <a:chOff x="0" y="0"/>
            <a:chExt cx="7016331" cy="67091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08237"/>
              <a:ext cx="7016331" cy="560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Each </a:t>
              </a: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recognition result is saved in Firestore with:</a:t>
              </a:r>
            </a:p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Food name, nutrition data, timestamp.</a:t>
              </a:r>
            </a:p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Users can revisit past recognitions in History Screen.</a:t>
              </a:r>
            </a:p>
            <a:p>
              <a:pPr marL="0" lvl="0" indent="0" algn="l">
                <a:lnSpc>
                  <a:spcPts val="4184"/>
                </a:lnSpc>
                <a:spcBef>
                  <a:spcPct val="0"/>
                </a:spcBef>
              </a:pPr>
              <a:endParaRPr lang="en-US" sz="298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7016331" cy="82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0"/>
                </a:lnSpc>
                <a:spcBef>
                  <a:spcPct val="0"/>
                </a:spcBef>
              </a:pPr>
              <a:r>
                <a:rPr lang="en-US" sz="367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History Tracking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70122" y="2560396"/>
            <a:ext cx="1147756" cy="1147756"/>
            <a:chOff x="0" y="0"/>
            <a:chExt cx="1530341" cy="1530341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14" name="Freeform 1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15" name="Freeform 15" descr="an icon of a memory card"/>
            <p:cNvSpPr/>
            <p:nvPr/>
          </p:nvSpPr>
          <p:spPr>
            <a:xfrm>
              <a:off x="512513" y="449348"/>
              <a:ext cx="505315" cy="631644"/>
            </a:xfrm>
            <a:custGeom>
              <a:avLst/>
              <a:gdLst/>
              <a:ahLst/>
              <a:cxnLst/>
              <a:rect l="l" t="t" r="r" b="b"/>
              <a:pathLst>
                <a:path w="505315" h="631644">
                  <a:moveTo>
                    <a:pt x="0" y="0"/>
                  </a:moveTo>
                  <a:lnTo>
                    <a:pt x="505315" y="0"/>
                  </a:lnTo>
                  <a:lnTo>
                    <a:pt x="505315" y="631645"/>
                  </a:lnTo>
                  <a:lnTo>
                    <a:pt x="0" y="63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67501" y="2560396"/>
            <a:ext cx="1147756" cy="1147756"/>
            <a:chOff x="0" y="0"/>
            <a:chExt cx="1530341" cy="1530341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18" name="Freeform 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19" name="Freeform 19" descr="an icon of a volume symbol"/>
            <p:cNvSpPr/>
            <p:nvPr/>
          </p:nvSpPr>
          <p:spPr>
            <a:xfrm>
              <a:off x="587162" y="449348"/>
              <a:ext cx="356018" cy="631644"/>
            </a:xfrm>
            <a:custGeom>
              <a:avLst/>
              <a:gdLst/>
              <a:ahLst/>
              <a:cxnLst/>
              <a:rect l="l" t="t" r="r" b="b"/>
              <a:pathLst>
                <a:path w="356018" h="631644">
                  <a:moveTo>
                    <a:pt x="0" y="0"/>
                  </a:moveTo>
                  <a:lnTo>
                    <a:pt x="356017" y="0"/>
                  </a:lnTo>
                  <a:lnTo>
                    <a:pt x="356017" y="631645"/>
                  </a:lnTo>
                  <a:lnTo>
                    <a:pt x="0" y="63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23652" y="2560396"/>
            <a:ext cx="1147756" cy="1147756"/>
            <a:chOff x="0" y="0"/>
            <a:chExt cx="1530341" cy="1530341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22" name="Freeform 2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23" name="Freeform 23" descr="an icon of a pen"/>
            <p:cNvSpPr/>
            <p:nvPr/>
          </p:nvSpPr>
          <p:spPr>
            <a:xfrm>
              <a:off x="461678" y="461678"/>
              <a:ext cx="606984" cy="606984"/>
            </a:xfrm>
            <a:custGeom>
              <a:avLst/>
              <a:gdLst/>
              <a:ahLst/>
              <a:cxnLst/>
              <a:rect l="l" t="t" r="r" b="b"/>
              <a:pathLst>
                <a:path w="606984" h="606984">
                  <a:moveTo>
                    <a:pt x="0" y="0"/>
                  </a:moveTo>
                  <a:lnTo>
                    <a:pt x="606985" y="0"/>
                  </a:lnTo>
                  <a:lnTo>
                    <a:pt x="606985" y="606985"/>
                  </a:lnTo>
                  <a:lnTo>
                    <a:pt x="0" y="606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379" y="419100"/>
            <a:ext cx="1220524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</a:pPr>
            <a:r>
              <a:rPr lang="en-US" sz="78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3245" y="4179039"/>
            <a:ext cx="6011423" cy="4785930"/>
            <a:chOff x="0" y="0"/>
            <a:chExt cx="8015231" cy="6381241"/>
          </a:xfrm>
        </p:grpSpPr>
        <p:sp>
          <p:nvSpPr>
            <p:cNvPr id="4" name="TextBox 4"/>
            <p:cNvSpPr txBox="1"/>
            <p:nvPr/>
          </p:nvSpPr>
          <p:spPr>
            <a:xfrm>
              <a:off x="0" y="1187135"/>
              <a:ext cx="8015231" cy="519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</a:t>
              </a: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 CalorieNinjas API.</a:t>
              </a:r>
            </a:p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Returns calories, protein, carbs, fats for each recognized food.</a:t>
              </a:r>
            </a:p>
            <a:p>
              <a:pPr marL="688713" lvl="1" indent="-344357" algn="l">
                <a:lnSpc>
                  <a:spcPts val="446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Keeps nutrition data up-to-date without large local DB.</a:t>
              </a:r>
            </a:p>
            <a:p>
              <a:pPr marL="0" lvl="0" indent="0" algn="l">
                <a:lnSpc>
                  <a:spcPts val="4465"/>
                </a:lnSpc>
                <a:spcBef>
                  <a:spcPct val="0"/>
                </a:spcBef>
              </a:pPr>
              <a:endParaRPr lang="en-US" sz="318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015231" cy="872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96"/>
                </a:lnSpc>
                <a:spcBef>
                  <a:spcPct val="0"/>
                </a:spcBef>
              </a:pPr>
              <a:r>
                <a:rPr lang="en-US" sz="3926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Nutrition Facts Retrieval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99981" y="4179039"/>
            <a:ext cx="5195097" cy="4331510"/>
            <a:chOff x="0" y="0"/>
            <a:chExt cx="6926796" cy="5775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1068087"/>
              <a:ext cx="6926796" cy="470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3321" lvl="1" indent="-311660" algn="l">
                <a:lnSpc>
                  <a:spcPts val="404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8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Stores p</a:t>
              </a: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ersonal details (age, weight, height).</a:t>
              </a:r>
            </a:p>
            <a:p>
              <a:pPr marL="623321" lvl="1" indent="-311660" algn="l">
                <a:lnSpc>
                  <a:spcPts val="404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Allows users to update their profile.</a:t>
              </a:r>
            </a:p>
            <a:p>
              <a:pPr marL="623321" lvl="1" indent="-311660" algn="l">
                <a:lnSpc>
                  <a:spcPts val="404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8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 syncs with Firestore in real time.</a:t>
              </a:r>
            </a:p>
            <a:p>
              <a:pPr marL="0" lvl="0" indent="0" algn="l">
                <a:lnSpc>
                  <a:spcPts val="4041"/>
                </a:lnSpc>
                <a:spcBef>
                  <a:spcPct val="0"/>
                </a:spcBef>
              </a:pPr>
              <a:endParaRPr lang="en-US" sz="2887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6926796" cy="797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74"/>
                </a:lnSpc>
                <a:spcBef>
                  <a:spcPct val="0"/>
                </a:spcBef>
              </a:pPr>
              <a:r>
                <a:rPr lang="en-US" sz="3553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Profile Management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47628" y="4179039"/>
            <a:ext cx="6109392" cy="6088525"/>
            <a:chOff x="0" y="0"/>
            <a:chExt cx="8145856" cy="81180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08237"/>
              <a:ext cx="8145856" cy="7009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Agg</a:t>
              </a: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regates history data into daily, weekly, monthly summaries.</a:t>
              </a:r>
            </a:p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Shows macronutrient breakdown + calorie intake trend.</a:t>
              </a:r>
            </a:p>
            <a:p>
              <a:pPr marL="645375" lvl="1" indent="-322688" algn="l">
                <a:lnSpc>
                  <a:spcPts val="4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89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Provides simple feedback (e.g., “low protein”, “over calorie target”).</a:t>
              </a:r>
            </a:p>
            <a:p>
              <a:pPr marL="0" lvl="0" indent="0" algn="l">
                <a:lnSpc>
                  <a:spcPts val="4184"/>
                </a:lnSpc>
                <a:spcBef>
                  <a:spcPct val="0"/>
                </a:spcBef>
              </a:pPr>
              <a:endParaRPr lang="en-US" sz="2989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145856" cy="82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0"/>
                </a:lnSpc>
                <a:spcBef>
                  <a:spcPct val="0"/>
                </a:spcBef>
              </a:pPr>
              <a:r>
                <a:rPr lang="en-US" sz="3679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Nutrition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70122" y="2560396"/>
            <a:ext cx="1147756" cy="1147756"/>
            <a:chOff x="0" y="0"/>
            <a:chExt cx="1530341" cy="1530341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14" name="Freeform 1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15" name="Freeform 15" descr="an icon of a memory card"/>
            <p:cNvSpPr/>
            <p:nvPr/>
          </p:nvSpPr>
          <p:spPr>
            <a:xfrm>
              <a:off x="512513" y="449348"/>
              <a:ext cx="505315" cy="631644"/>
            </a:xfrm>
            <a:custGeom>
              <a:avLst/>
              <a:gdLst/>
              <a:ahLst/>
              <a:cxnLst/>
              <a:rect l="l" t="t" r="r" b="b"/>
              <a:pathLst>
                <a:path w="505315" h="631644">
                  <a:moveTo>
                    <a:pt x="0" y="0"/>
                  </a:moveTo>
                  <a:lnTo>
                    <a:pt x="505315" y="0"/>
                  </a:lnTo>
                  <a:lnTo>
                    <a:pt x="505315" y="631645"/>
                  </a:lnTo>
                  <a:lnTo>
                    <a:pt x="0" y="63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67501" y="2560396"/>
            <a:ext cx="1147756" cy="1147756"/>
            <a:chOff x="0" y="0"/>
            <a:chExt cx="1530341" cy="1530341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18" name="Freeform 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19" name="Freeform 19" descr="an icon of a volume symbol"/>
            <p:cNvSpPr/>
            <p:nvPr/>
          </p:nvSpPr>
          <p:spPr>
            <a:xfrm>
              <a:off x="587162" y="449348"/>
              <a:ext cx="356018" cy="631644"/>
            </a:xfrm>
            <a:custGeom>
              <a:avLst/>
              <a:gdLst/>
              <a:ahLst/>
              <a:cxnLst/>
              <a:rect l="l" t="t" r="r" b="b"/>
              <a:pathLst>
                <a:path w="356018" h="631644">
                  <a:moveTo>
                    <a:pt x="0" y="0"/>
                  </a:moveTo>
                  <a:lnTo>
                    <a:pt x="356017" y="0"/>
                  </a:lnTo>
                  <a:lnTo>
                    <a:pt x="356017" y="631645"/>
                  </a:lnTo>
                  <a:lnTo>
                    <a:pt x="0" y="63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23652" y="2560396"/>
            <a:ext cx="1147756" cy="1147756"/>
            <a:chOff x="0" y="0"/>
            <a:chExt cx="1530341" cy="1530341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0"/>
              <a:ext cx="1530341" cy="1530341"/>
              <a:chOff x="0" y="0"/>
              <a:chExt cx="6355080" cy="6355080"/>
            </a:xfrm>
          </p:grpSpPr>
          <p:sp>
            <p:nvSpPr>
              <p:cNvPr id="22" name="Freeform 2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sp>
          <p:nvSpPr>
            <p:cNvPr id="23" name="Freeform 23" descr="an icon of a document"/>
            <p:cNvSpPr/>
            <p:nvPr/>
          </p:nvSpPr>
          <p:spPr>
            <a:xfrm>
              <a:off x="522377" y="461678"/>
              <a:ext cx="485588" cy="606984"/>
            </a:xfrm>
            <a:custGeom>
              <a:avLst/>
              <a:gdLst/>
              <a:ahLst/>
              <a:cxnLst/>
              <a:rect l="l" t="t" r="r" b="b"/>
              <a:pathLst>
                <a:path w="485588" h="606984">
                  <a:moveTo>
                    <a:pt x="0" y="0"/>
                  </a:moveTo>
                  <a:lnTo>
                    <a:pt x="485587" y="0"/>
                  </a:lnTo>
                  <a:lnTo>
                    <a:pt x="485587" y="606985"/>
                  </a:lnTo>
                  <a:lnTo>
                    <a:pt x="0" y="606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785" y="4053482"/>
            <a:ext cx="637594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94482" y="712908"/>
            <a:ext cx="10018044" cy="3969224"/>
            <a:chOff x="0" y="0"/>
            <a:chExt cx="13357392" cy="5292299"/>
          </a:xfrm>
        </p:grpSpPr>
        <p:sp>
          <p:nvSpPr>
            <p:cNvPr id="4" name="TextBox 4"/>
            <p:cNvSpPr txBox="1"/>
            <p:nvPr/>
          </p:nvSpPr>
          <p:spPr>
            <a:xfrm>
              <a:off x="0" y="978466"/>
              <a:ext cx="13357392" cy="43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App starts → SplashSc</a:t>
              </a: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reen checks login status.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not logged in → LoginScreen.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AuthController manages login via Firebase.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After successful login → HomeScreen.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Logout → session cleared, return to LoginScreen.</a:t>
              </a:r>
            </a:p>
            <a:p>
              <a:pPr marL="0" lvl="0" indent="0" algn="l">
                <a:lnSpc>
                  <a:spcPts val="4321"/>
                </a:lnSpc>
                <a:spcBef>
                  <a:spcPct val="0"/>
                </a:spcBef>
              </a:pPr>
              <a:endParaRPr lang="en-US" sz="3086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3357392" cy="846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18"/>
                </a:lnSpc>
                <a:spcBef>
                  <a:spcPct val="0"/>
                </a:spcBef>
              </a:pPr>
              <a:r>
                <a:rPr lang="en-US" sz="379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Authentication Workflow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4482" y="4943922"/>
            <a:ext cx="10018044" cy="5168426"/>
            <a:chOff x="0" y="0"/>
            <a:chExt cx="13357392" cy="6891235"/>
          </a:xfrm>
        </p:grpSpPr>
        <p:sp>
          <p:nvSpPr>
            <p:cNvPr id="7" name="TextBox 7"/>
            <p:cNvSpPr txBox="1"/>
            <p:nvPr/>
          </p:nvSpPr>
          <p:spPr>
            <a:xfrm>
              <a:off x="0" y="916664"/>
              <a:ext cx="13357392" cy="597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User captu</a:t>
              </a: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res/selects an image from camera/gallery.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FoodController sends image to YOLOv8s → detect food regions.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Cropped regions sent to MobileNetV3 → classify into food labels.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NutritionController queries CalorieNinjas API → retrieve nutrition data.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Results shown in ResultScreen.</a:t>
              </a:r>
            </a:p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endParaRPr lang="en-US" sz="285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3357392" cy="78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10"/>
                </a:lnSpc>
                <a:spcBef>
                  <a:spcPct val="0"/>
                </a:spcBef>
              </a:pPr>
              <a:r>
                <a:rPr lang="en-US" sz="350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Food Recognition Workflow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597500" y="2123642"/>
            <a:ext cx="1147756" cy="1147756"/>
            <a:chOff x="0" y="0"/>
            <a:chExt cx="6355080" cy="6355080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46727" y="2487970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597500" y="6472832"/>
            <a:ext cx="1147756" cy="1147756"/>
            <a:chOff x="0" y="0"/>
            <a:chExt cx="6355080" cy="6355080"/>
          </a:xfrm>
        </p:grpSpPr>
        <p:sp>
          <p:nvSpPr>
            <p:cNvPr id="13" name="Freeform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46727" y="6837160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785" y="4053482"/>
            <a:ext cx="637594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94482" y="360637"/>
            <a:ext cx="10018044" cy="5054766"/>
            <a:chOff x="0" y="0"/>
            <a:chExt cx="13357392" cy="6739688"/>
          </a:xfrm>
        </p:grpSpPr>
        <p:sp>
          <p:nvSpPr>
            <p:cNvPr id="4" name="TextBox 4"/>
            <p:cNvSpPr txBox="1"/>
            <p:nvPr/>
          </p:nvSpPr>
          <p:spPr>
            <a:xfrm>
              <a:off x="0" y="978466"/>
              <a:ext cx="13357392" cy="5761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NutritionController saves </a:t>
              </a: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recognition results in Firestore: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{ foodName, calories, protein, carbs, fats, timestamp }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HistoryScreen fetches and displays records in chronological order.</a:t>
              </a:r>
            </a:p>
            <a:p>
              <a:pPr marL="666403" lvl="1" indent="-333201" algn="l">
                <a:lnSpc>
                  <a:spcPts val="4321"/>
                </a:lnSpc>
                <a:buAutoNum type="arabi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Supports continuous dietary monitoring.</a:t>
              </a:r>
            </a:p>
            <a:p>
              <a:pPr marL="0" lvl="0" indent="0" algn="l">
                <a:lnSpc>
                  <a:spcPts val="4321"/>
                </a:lnSpc>
                <a:spcBef>
                  <a:spcPct val="0"/>
                </a:spcBef>
              </a:pPr>
              <a:endParaRPr lang="en-US" sz="3086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3357392" cy="846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18"/>
                </a:lnSpc>
                <a:spcBef>
                  <a:spcPct val="0"/>
                </a:spcBef>
              </a:pPr>
              <a:r>
                <a:rPr lang="en-US" sz="379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History Workflow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4482" y="5788118"/>
            <a:ext cx="10018044" cy="3664941"/>
            <a:chOff x="0" y="0"/>
            <a:chExt cx="13357392" cy="4886588"/>
          </a:xfrm>
        </p:grpSpPr>
        <p:sp>
          <p:nvSpPr>
            <p:cNvPr id="7" name="TextBox 7"/>
            <p:cNvSpPr txBox="1"/>
            <p:nvPr/>
          </p:nvSpPr>
          <p:spPr>
            <a:xfrm>
              <a:off x="0" y="916664"/>
              <a:ext cx="13357392" cy="3969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</a:t>
              </a: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rofileController manages user details (age, weight, height).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Any updates made in ProfileScreen → synced instantly to Firestore.</a:t>
              </a:r>
            </a:p>
            <a:p>
              <a:pPr marL="615316" lvl="1" indent="-307658" algn="l">
                <a:lnSpc>
                  <a:spcPts val="3990"/>
                </a:lnSpc>
                <a:buAutoNum type="arabicPeriod"/>
              </a:pPr>
              <a:r>
                <a:rPr lang="en-US" sz="285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AuthController integrated for logout function.</a:t>
              </a:r>
            </a:p>
            <a:p>
              <a:pPr marL="0" lvl="0" indent="0" algn="l">
                <a:lnSpc>
                  <a:spcPts val="3990"/>
                </a:lnSpc>
                <a:spcBef>
                  <a:spcPct val="0"/>
                </a:spcBef>
              </a:pPr>
              <a:endParaRPr lang="en-US" sz="285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3357392" cy="788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10"/>
                </a:lnSpc>
                <a:spcBef>
                  <a:spcPct val="0"/>
                </a:spcBef>
              </a:pPr>
              <a:r>
                <a:rPr lang="en-US" sz="350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Profile Workflow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597500" y="2123642"/>
            <a:ext cx="1147756" cy="1147756"/>
            <a:chOff x="0" y="0"/>
            <a:chExt cx="6355080" cy="6355080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46727" y="2487970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6597500" y="6472832"/>
            <a:ext cx="1147756" cy="1147756"/>
            <a:chOff x="0" y="0"/>
            <a:chExt cx="6355080" cy="6355080"/>
          </a:xfrm>
        </p:grpSpPr>
        <p:sp>
          <p:nvSpPr>
            <p:cNvPr id="13" name="Freeform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46727" y="6837160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785" y="4053482"/>
            <a:ext cx="637594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Workflows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94144" y="2154749"/>
            <a:ext cx="10018044" cy="6141849"/>
            <a:chOff x="0" y="0"/>
            <a:chExt cx="13357392" cy="8189132"/>
          </a:xfrm>
        </p:grpSpPr>
        <p:sp>
          <p:nvSpPr>
            <p:cNvPr id="4" name="TextBox 4"/>
            <p:cNvSpPr txBox="1"/>
            <p:nvPr/>
          </p:nvSpPr>
          <p:spPr>
            <a:xfrm>
              <a:off x="0" y="978466"/>
              <a:ext cx="13357392" cy="7210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6402" lvl="1" indent="-333201" algn="l">
                <a:lnSpc>
                  <a:spcPts val="4321"/>
                </a:lnSpc>
                <a:buFont typeface="Arial"/>
                <a:buChar char="•"/>
              </a:pPr>
              <a:r>
                <a:rPr lang="en-US" sz="308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When user opens NutritionAnalysisScreen:</a:t>
              </a:r>
            </a:p>
            <a:p>
              <a:pPr marL="1332805" lvl="2" indent="-444268" algn="l">
                <a:lnSpc>
                  <a:spcPts val="4321"/>
                </a:lnSpc>
                <a:buAutoNum type="alphaLcPeriod"/>
              </a:pPr>
              <a:r>
                <a:rPr lang="en-US" sz="3086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NutritionController fetches </a:t>
              </a: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recognition history from Firestore.</a:t>
              </a:r>
            </a:p>
            <a:p>
              <a:pPr marL="1332805" lvl="2" indent="-444268" algn="l">
                <a:lnSpc>
                  <a:spcPts val="4321"/>
                </a:lnSpc>
                <a:buAutoNum type="alphaL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Aggregates nutrient totals (calories, protein, carbs, fats).</a:t>
              </a:r>
            </a:p>
            <a:p>
              <a:pPr marL="1332805" lvl="2" indent="-444268" algn="l">
                <a:lnSpc>
                  <a:spcPts val="4321"/>
                </a:lnSpc>
                <a:buAutoNum type="alphaL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Generates summaries: daily, weekly, monthly.</a:t>
              </a:r>
            </a:p>
            <a:p>
              <a:pPr marL="1332805" lvl="2" indent="-444268" algn="l">
                <a:lnSpc>
                  <a:spcPts val="4321"/>
                </a:lnSpc>
                <a:buAutoNum type="alphaLcPeriod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Provides recommendations (e.g., highlight low protein, excess carbs).</a:t>
              </a:r>
            </a:p>
            <a:p>
              <a:pPr marL="666402" lvl="1" indent="-333201" algn="l">
                <a:lnSpc>
                  <a:spcPts val="4321"/>
                </a:lnSpc>
                <a:buFont typeface="Arial"/>
                <a:buChar char="•"/>
              </a:pPr>
              <a:r>
                <a:rPr lang="en-US" sz="3086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Helps user reflect on long-term eating habits.</a:t>
              </a:r>
            </a:p>
            <a:p>
              <a:pPr marL="0" lvl="0" indent="0" algn="l">
                <a:lnSpc>
                  <a:spcPts val="4321"/>
                </a:lnSpc>
                <a:spcBef>
                  <a:spcPct val="0"/>
                </a:spcBef>
              </a:pPr>
              <a:endParaRPr lang="en-US" sz="3086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3357392" cy="846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18"/>
                </a:lnSpc>
                <a:spcBef>
                  <a:spcPct val="0"/>
                </a:spcBef>
              </a:pPr>
              <a:r>
                <a:rPr lang="en-US" sz="379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Nutrition Analysis Workflow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397162" y="3917755"/>
            <a:ext cx="1147756" cy="1147756"/>
            <a:chOff x="0" y="0"/>
            <a:chExt cx="6355080" cy="6355080"/>
          </a:xfrm>
        </p:grpSpPr>
        <p:sp>
          <p:nvSpPr>
            <p:cNvPr id="7" name="Freeform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46389" y="4282082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39809"/>
            <a:ext cx="10272111" cy="4032606"/>
          </a:xfrm>
          <a:custGeom>
            <a:avLst/>
            <a:gdLst/>
            <a:ahLst/>
            <a:cxnLst/>
            <a:rect l="l" t="t" r="r" b="b"/>
            <a:pathLst>
              <a:path w="10272111" h="4032606">
                <a:moveTo>
                  <a:pt x="0" y="0"/>
                </a:moveTo>
                <a:lnTo>
                  <a:pt x="10272111" y="0"/>
                </a:lnTo>
                <a:lnTo>
                  <a:pt x="10272111" y="4032606"/>
                </a:lnTo>
                <a:lnTo>
                  <a:pt x="0" y="403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028700" y="6267715"/>
            <a:ext cx="10272111" cy="3169909"/>
          </a:xfrm>
          <a:custGeom>
            <a:avLst/>
            <a:gdLst/>
            <a:ahLst/>
            <a:cxnLst/>
            <a:rect l="l" t="t" r="r" b="b"/>
            <a:pathLst>
              <a:path w="10272111" h="3169909">
                <a:moveTo>
                  <a:pt x="0" y="0"/>
                </a:moveTo>
                <a:lnTo>
                  <a:pt x="10272111" y="0"/>
                </a:lnTo>
                <a:lnTo>
                  <a:pt x="10272111" y="3169909"/>
                </a:lnTo>
                <a:lnTo>
                  <a:pt x="0" y="31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543958" y="195779"/>
            <a:ext cx="1345545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Implementation_  Hardware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47124" y="2399892"/>
            <a:ext cx="6228394" cy="26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→ Model training, Flutter coding, Firebase setup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47124" y="6455352"/>
            <a:ext cx="6228394" cy="26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→ Testing camera, Food recognition, Firebase sync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3958" y="195779"/>
            <a:ext cx="1345545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Implementation_  Software Setup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3958" y="1531952"/>
            <a:ext cx="16844793" cy="830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Development Tools: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Flutter SDK 3.29.3 + Dart SDK 3.7.2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Visual Studio Code (coding)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ML Models:</a:t>
            </a:r>
          </a:p>
          <a:p>
            <a:pPr marL="1136390" lvl="2" indent="-378797" algn="l">
              <a:lnSpc>
                <a:spcPts val="6579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YOLOv8s (detection) → trained, converted to TFLite.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MobileNetV3-Large (classification) → trained, converted to TFLite.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Integrated with tflite_flutter package.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Firebase Services: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Authentication (email/password, Google Sign-In).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Firestore DB (user profile + recognition history).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Firebase Storage (optional for storing images).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Nutrition API:</a:t>
            </a:r>
          </a:p>
          <a:p>
            <a:pPr marL="1136390" lvl="2" indent="-378797" algn="l">
              <a:lnSpc>
                <a:spcPts val="4631"/>
              </a:lnSpc>
              <a:buFont typeface="Arial"/>
              <a:buChar char="⚬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CalorieNinjas REST API → returns nutrition facts (calories, protein, carbs, fats).</a:t>
            </a:r>
          </a:p>
          <a:p>
            <a:pPr algn="l">
              <a:lnSpc>
                <a:spcPts val="3684"/>
              </a:lnSpc>
            </a:pPr>
            <a:endParaRPr lang="en-US" sz="2631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3958" y="345425"/>
            <a:ext cx="1499782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Implementation_  Key Dependencies &amp; Configuration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809888"/>
            <a:ext cx="8626210" cy="573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Core: flutter, get, intl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Learning: tflite_flutter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Firebase: firebase_core, firebase_auth, cloud_firestore, firebase_storage, google_sign_in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Image Handling: image_picker, image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Networking: http, cached_network_image</a:t>
            </a:r>
          </a:p>
          <a:p>
            <a:pPr marL="568195" lvl="1" indent="-284098" algn="l">
              <a:lnSpc>
                <a:spcPts val="4631"/>
              </a:lnSpc>
              <a:buFont typeface="Arial"/>
              <a:buChar char="•"/>
            </a:pPr>
            <a:r>
              <a:rPr lang="en-US" sz="263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UI Enhancements: flutter_spinkit</a:t>
            </a:r>
          </a:p>
          <a:p>
            <a:pPr algn="l">
              <a:lnSpc>
                <a:spcPts val="4631"/>
              </a:lnSpc>
            </a:pPr>
            <a:endParaRPr lang="en-US" sz="2631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631"/>
              </a:lnSpc>
            </a:pPr>
            <a:endParaRPr lang="en-US" sz="2631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3684"/>
              </a:lnSpc>
            </a:pPr>
            <a:endParaRPr lang="en-US" sz="2631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95491" y="2905138"/>
            <a:ext cx="9492509" cy="6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Firebase Setup: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Added google-services.json to Android app.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Firestore DB → users collection + history sub-collection.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Security rules → fixed permission errors during development.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 Integration: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Models + labels stored in /assets.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Declared in pubspec.yaml.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Loaded at runtime with tflite_flutter.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 Permissions (AndroidManifest.xml):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CAMERA → take pictures.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READ_MEDIA_IMAGES (Android 13+).</a:t>
            </a:r>
          </a:p>
          <a:p>
            <a:pPr marL="1122681" lvl="2" indent="-374227" algn="l">
              <a:lnSpc>
                <a:spcPts val="3640"/>
              </a:lnSpc>
              <a:buFont typeface="Arial"/>
              <a:buChar char="⚬"/>
            </a:pPr>
            <a:r>
              <a:rPr lang="en-US" sz="2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READ_EXTERNAL_STORAGE (older versions).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344909"/>
          </a:xfrm>
          <a:custGeom>
            <a:avLst/>
            <a:gdLst/>
            <a:ahLst/>
            <a:cxnLst/>
            <a:rect l="l" t="t" r="r" b="b"/>
            <a:pathLst>
              <a:path w="18288000" h="7344909">
                <a:moveTo>
                  <a:pt x="0" y="0"/>
                </a:moveTo>
                <a:lnTo>
                  <a:pt x="18288000" y="0"/>
                </a:lnTo>
                <a:lnTo>
                  <a:pt x="18288000" y="7344909"/>
                </a:lnTo>
                <a:lnTo>
                  <a:pt x="0" y="734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996" b="-32996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274324" y="8067040"/>
            <a:ext cx="1173935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Demo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6375942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Formulas of </a:t>
            </a:r>
            <a:r>
              <a:rPr lang="en-US" sz="8000" b="1">
                <a:solidFill>
                  <a:srgbClr val="ACD86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Goal </a:t>
            </a: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Calculation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74959" y="699186"/>
            <a:ext cx="8342554" cy="1514654"/>
            <a:chOff x="0" y="0"/>
            <a:chExt cx="11123406" cy="2019538"/>
          </a:xfrm>
        </p:grpSpPr>
        <p:sp>
          <p:nvSpPr>
            <p:cNvPr id="4" name="TextBox 4"/>
            <p:cNvSpPr txBox="1"/>
            <p:nvPr/>
          </p:nvSpPr>
          <p:spPr>
            <a:xfrm>
              <a:off x="0" y="821717"/>
              <a:ext cx="1112340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BMR=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CAA673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10×Weight(kg)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+</a:t>
              </a:r>
              <a:r>
                <a:rPr lang="en-US" sz="2600" u="none">
                  <a:solidFill>
                    <a:srgbClr val="FFFBB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6.25×Height(cm)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−</a:t>
              </a:r>
              <a:r>
                <a:rPr lang="en-US" sz="2600" u="none">
                  <a:solidFill>
                    <a:srgbClr val="C8C2B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5×Age(years)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+5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112340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74959" y="2857500"/>
            <a:ext cx="8342554" cy="1514654"/>
            <a:chOff x="0" y="0"/>
            <a:chExt cx="11123406" cy="2019538"/>
          </a:xfrm>
        </p:grpSpPr>
        <p:sp>
          <p:nvSpPr>
            <p:cNvPr id="7" name="TextBox 7"/>
            <p:cNvSpPr txBox="1"/>
            <p:nvPr/>
          </p:nvSpPr>
          <p:spPr>
            <a:xfrm>
              <a:off x="0" y="821717"/>
              <a:ext cx="1112340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BMR=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CAA673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10×Weight(kg)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+</a:t>
              </a:r>
              <a:r>
                <a:rPr lang="en-US" sz="2600" u="none">
                  <a:solidFill>
                    <a:srgbClr val="FFFBB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6.25×Height(cm)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−</a:t>
              </a:r>
              <a:r>
                <a:rPr lang="en-US" sz="2600" u="none">
                  <a:solidFill>
                    <a:srgbClr val="C8C2B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5×Age(years)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−161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1123406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Female: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4959" y="5019854"/>
            <a:ext cx="8855131" cy="1057454"/>
            <a:chOff x="0" y="0"/>
            <a:chExt cx="11806841" cy="14099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21717"/>
              <a:ext cx="11806841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lories=  </a:t>
              </a:r>
              <a:r>
                <a:rPr lang="en-US" sz="2600" u="none">
                  <a:solidFill>
                    <a:srgbClr val="FFFBBC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BMR 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×1.2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180684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Maintenance Calories (kcal/day)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4826" y="7618413"/>
            <a:ext cx="4224873" cy="1867747"/>
            <a:chOff x="0" y="0"/>
            <a:chExt cx="5633164" cy="249032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33626"/>
              <a:ext cx="5633164" cy="1456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3"/>
                </a:lnSpc>
                <a:spcBef>
                  <a:spcPct val="0"/>
                </a:spcBef>
              </a:pPr>
              <a:r>
                <a:rPr lang="en-US" sz="3195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Protein=(Ca</a:t>
              </a:r>
              <a:r>
                <a:rPr lang="en-US" sz="3195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lories×0.15​)/4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5633164" cy="891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05"/>
                </a:lnSpc>
                <a:spcBef>
                  <a:spcPct val="0"/>
                </a:spcBef>
              </a:pPr>
              <a:r>
                <a:rPr lang="en-US" sz="3932" b="1">
                  <a:solidFill>
                    <a:srgbClr val="CAA673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Protein </a:t>
              </a:r>
              <a:r>
                <a:rPr lang="en-US" sz="393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(grams):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31890" y="7458932"/>
            <a:ext cx="4585623" cy="2027228"/>
            <a:chOff x="0" y="0"/>
            <a:chExt cx="6114164" cy="270297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108528"/>
              <a:ext cx="6114164" cy="1594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55"/>
                </a:lnSpc>
              </a:pPr>
              <a:r>
                <a:rPr lang="en-US" sz="346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Fat=</a:t>
              </a:r>
            </a:p>
            <a:p>
              <a:pPr marL="0" lvl="0" indent="0" algn="l">
                <a:lnSpc>
                  <a:spcPts val="4855"/>
                </a:lnSpc>
                <a:spcBef>
                  <a:spcPct val="0"/>
                </a:spcBef>
              </a:pPr>
              <a:r>
                <a:rPr lang="en-US" sz="346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(Ca</a:t>
              </a:r>
              <a:r>
                <a:rPr lang="en-US" sz="346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lories×0.30​)/9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114164" cy="949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75"/>
                </a:lnSpc>
                <a:spcBef>
                  <a:spcPct val="0"/>
                </a:spcBef>
              </a:pPr>
              <a:r>
                <a:rPr lang="en-US" sz="4268" b="1">
                  <a:solidFill>
                    <a:srgbClr val="CAA673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Fat </a:t>
              </a:r>
              <a:r>
                <a:rPr lang="en-US" sz="426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(grams):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41517" y="7572862"/>
            <a:ext cx="4327912" cy="1913298"/>
            <a:chOff x="0" y="0"/>
            <a:chExt cx="5770549" cy="25510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060461"/>
              <a:ext cx="5770549" cy="149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82"/>
                </a:lnSpc>
              </a:pPr>
              <a:r>
                <a:rPr lang="en-US" sz="327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Carbs</a:t>
              </a:r>
            </a:p>
            <a:p>
              <a:pPr marL="0" lvl="0" indent="0" algn="l">
                <a:lnSpc>
                  <a:spcPts val="4582"/>
                </a:lnSpc>
                <a:spcBef>
                  <a:spcPct val="0"/>
                </a:spcBef>
              </a:pPr>
              <a:r>
                <a:rPr lang="en-US" sz="3272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=(Ca</a:t>
              </a:r>
              <a:r>
                <a:rPr lang="en-US" sz="3272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lories×0.55​)/4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5770549" cy="891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39"/>
                </a:lnSpc>
                <a:spcBef>
                  <a:spcPct val="0"/>
                </a:spcBef>
              </a:pPr>
              <a:r>
                <a:rPr lang="en-US" sz="4028" b="1">
                  <a:solidFill>
                    <a:srgbClr val="CAA673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Carbs</a:t>
              </a:r>
              <a:r>
                <a:rPr lang="en-US" sz="402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(grams):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51" b="-88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0" y="170134"/>
            <a:ext cx="14898023" cy="8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557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| 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981" y="1538843"/>
            <a:ext cx="15840038" cy="746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</a:t>
            </a: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isting health apps still rely on manual food logging → time-consuming, error-prone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Most current solutions require manual input, leading to errors in portion estimation and inaccurate tracking.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Solution: NutriSnap integrates computer vision + nutrition databases for automated recognition</a:t>
            </a:r>
          </a:p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094" y="1832278"/>
            <a:ext cx="9406298" cy="7960497"/>
          </a:xfrm>
          <a:custGeom>
            <a:avLst/>
            <a:gdLst/>
            <a:ahLst/>
            <a:cxnLst/>
            <a:rect l="l" t="t" r="r" b="b"/>
            <a:pathLst>
              <a:path w="9406298" h="7960497">
                <a:moveTo>
                  <a:pt x="0" y="0"/>
                </a:moveTo>
                <a:lnTo>
                  <a:pt x="9406299" y="0"/>
                </a:lnTo>
                <a:lnTo>
                  <a:pt x="9406299" y="7960497"/>
                </a:lnTo>
                <a:lnTo>
                  <a:pt x="0" y="796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6" r="-5502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0217338" y="2032553"/>
            <a:ext cx="3900522" cy="2587081"/>
          </a:xfrm>
          <a:custGeom>
            <a:avLst/>
            <a:gdLst/>
            <a:ahLst/>
            <a:cxnLst/>
            <a:rect l="l" t="t" r="r" b="b"/>
            <a:pathLst>
              <a:path w="3900522" h="2587081">
                <a:moveTo>
                  <a:pt x="0" y="0"/>
                </a:moveTo>
                <a:lnTo>
                  <a:pt x="3900523" y="0"/>
                </a:lnTo>
                <a:lnTo>
                  <a:pt x="3900523" y="2587081"/>
                </a:lnTo>
                <a:lnTo>
                  <a:pt x="0" y="2587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4353806" y="2032553"/>
            <a:ext cx="3584935" cy="2664664"/>
          </a:xfrm>
          <a:custGeom>
            <a:avLst/>
            <a:gdLst/>
            <a:ahLst/>
            <a:cxnLst/>
            <a:rect l="l" t="t" r="r" b="b"/>
            <a:pathLst>
              <a:path w="3584935" h="2664664">
                <a:moveTo>
                  <a:pt x="0" y="0"/>
                </a:moveTo>
                <a:lnTo>
                  <a:pt x="3584935" y="0"/>
                </a:lnTo>
                <a:lnTo>
                  <a:pt x="3584935" y="2664664"/>
                </a:lnTo>
                <a:lnTo>
                  <a:pt x="0" y="2664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520689" y="400050"/>
            <a:ext cx="1524662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EVALUATION &amp; CHALLENGES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71317" y="5333590"/>
            <a:ext cx="6873211" cy="4929346"/>
            <a:chOff x="0" y="-66675"/>
            <a:chExt cx="9164282" cy="6572462"/>
          </a:xfrm>
        </p:grpSpPr>
        <p:sp>
          <p:nvSpPr>
            <p:cNvPr id="7" name="TextBox 7"/>
            <p:cNvSpPr txBox="1"/>
            <p:nvPr/>
          </p:nvSpPr>
          <p:spPr>
            <a:xfrm>
              <a:off x="0" y="1633084"/>
              <a:ext cx="9164282" cy="4872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Precision : 73.4%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</a:t>
              </a: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rue Positives: 5873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False Negatives: 454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False Positives: 698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High recall (93.8%)(most food detected), but cluttered backgrounds sometimes </a:t>
              </a:r>
              <a:r>
                <a:rPr lang="en-US" sz="2600" u="none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misdetected</a:t>
              </a: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as food.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164282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YOLOv8s Detection 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Food vs Background)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9583" y="1784344"/>
            <a:ext cx="8845562" cy="7765985"/>
          </a:xfrm>
          <a:custGeom>
            <a:avLst/>
            <a:gdLst/>
            <a:ahLst/>
            <a:cxnLst/>
            <a:rect l="l" t="t" r="r" b="b"/>
            <a:pathLst>
              <a:path w="8845562" h="7765985">
                <a:moveTo>
                  <a:pt x="0" y="0"/>
                </a:moveTo>
                <a:lnTo>
                  <a:pt x="8845562" y="0"/>
                </a:lnTo>
                <a:lnTo>
                  <a:pt x="8845562" y="7765986"/>
                </a:lnTo>
                <a:lnTo>
                  <a:pt x="0" y="7765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520689" y="400050"/>
            <a:ext cx="1524662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EVALUATION &amp; CHALLENGES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32539" y="3820783"/>
            <a:ext cx="8042570" cy="4409179"/>
            <a:chOff x="0" y="0"/>
            <a:chExt cx="10723426" cy="5878906"/>
          </a:xfrm>
        </p:grpSpPr>
        <p:sp>
          <p:nvSpPr>
            <p:cNvPr id="5" name="TextBox 5"/>
            <p:cNvSpPr txBox="1"/>
            <p:nvPr/>
          </p:nvSpPr>
          <p:spPr>
            <a:xfrm>
              <a:off x="0" y="1633084"/>
              <a:ext cx="10723426" cy="424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</a:t>
              </a: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onfusion matrix showed strong diagonal dominance (good accuracy =&gt; 63.0%).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Accurate on common foods.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Misclassifications mainly in visually similar categories (e.g., fried vs grilled chicken).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Underrepresented classes caused some errors.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723426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MobileNetV3-Large Classification (256 classes)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385" y="2438783"/>
            <a:ext cx="8738563" cy="6636418"/>
          </a:xfrm>
          <a:custGeom>
            <a:avLst/>
            <a:gdLst/>
            <a:ahLst/>
            <a:cxnLst/>
            <a:rect l="l" t="t" r="r" b="b"/>
            <a:pathLst>
              <a:path w="8738563" h="6636418">
                <a:moveTo>
                  <a:pt x="0" y="0"/>
                </a:moveTo>
                <a:lnTo>
                  <a:pt x="8738563" y="0"/>
                </a:lnTo>
                <a:lnTo>
                  <a:pt x="8738563" y="6636418"/>
                </a:lnTo>
                <a:lnTo>
                  <a:pt x="0" y="663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520689" y="400050"/>
            <a:ext cx="1524662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EVALUATION &amp; CHALLENGES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936690" y="3782443"/>
            <a:ext cx="8042570" cy="4409179"/>
            <a:chOff x="0" y="0"/>
            <a:chExt cx="10723426" cy="5878906"/>
          </a:xfrm>
        </p:grpSpPr>
        <p:sp>
          <p:nvSpPr>
            <p:cNvPr id="5" name="TextBox 5"/>
            <p:cNvSpPr txBox="1"/>
            <p:nvPr/>
          </p:nvSpPr>
          <p:spPr>
            <a:xfrm>
              <a:off x="0" y="1633084"/>
              <a:ext cx="10723426" cy="424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uccessfully recognized multiple foods in a single image.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Correctly retrieved nutrition info from CalorieNinjas API.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Saved results in Firestore for later history/analysis.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723426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Combined Pipeline 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(YOLO + MobileNet + API)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0689" y="400050"/>
            <a:ext cx="15246621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EVALUATION &amp; CHALLENGES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14640" y="2135366"/>
            <a:ext cx="15058721" cy="2932804"/>
            <a:chOff x="0" y="0"/>
            <a:chExt cx="20078294" cy="3910406"/>
          </a:xfrm>
        </p:grpSpPr>
        <p:sp>
          <p:nvSpPr>
            <p:cNvPr id="4" name="TextBox 4"/>
            <p:cNvSpPr txBox="1"/>
            <p:nvPr/>
          </p:nvSpPr>
          <p:spPr>
            <a:xfrm>
              <a:off x="0" y="883784"/>
              <a:ext cx="20078294" cy="3026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False positives in YOLO dete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ction (background items misdetected as food).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Unknown predictions in MobileNet for foods not in dataset.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Visually similar foods misclassified (e.g., fried chicken vs baked salmon)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Dataset didn’t cover all local Malaysian mixed dishes → reduced real-world accuracy.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007829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Model-Related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4640" y="5565236"/>
            <a:ext cx="15058721" cy="3847204"/>
            <a:chOff x="0" y="0"/>
            <a:chExt cx="20078294" cy="5129606"/>
          </a:xfrm>
        </p:grpSpPr>
        <p:sp>
          <p:nvSpPr>
            <p:cNvPr id="7" name="TextBox 7"/>
            <p:cNvSpPr txBox="1"/>
            <p:nvPr/>
          </p:nvSpPr>
          <p:spPr>
            <a:xfrm>
              <a:off x="0" y="883784"/>
              <a:ext cx="20078294" cy="424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Firestore Permiss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ion Errors: caused “insufficient permissions” after logout → fixed by adjusting security rules.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Profile Sync Issues: nickname not persisting across sessions → solved with immediate Firestore update.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History Refresh: user had to refresh manually to see new entries → fixed with snapshot listeners.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007829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System Integration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129" b="-4812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193178" y="4097338"/>
            <a:ext cx="11901645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 AND RECOMMENDATIONS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1896" y="1912641"/>
            <a:ext cx="4810128" cy="3847204"/>
            <a:chOff x="0" y="0"/>
            <a:chExt cx="6413504" cy="5129606"/>
          </a:xfrm>
        </p:grpSpPr>
        <p:sp>
          <p:nvSpPr>
            <p:cNvPr id="3" name="TextBox 3"/>
            <p:cNvSpPr txBox="1"/>
            <p:nvPr/>
          </p:nvSpPr>
          <p:spPr>
            <a:xfrm>
              <a:off x="0" y="883784"/>
              <a:ext cx="6413504" cy="424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Built NutriSnap, a mobile app that integrates food recognition + nutrition estimation.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Real-time, lightweight, and user-friendly prototype.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641350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Project Goal Achieved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9186" y="1912641"/>
            <a:ext cx="4419242" cy="2943390"/>
            <a:chOff x="0" y="0"/>
            <a:chExt cx="5892323" cy="3924520"/>
          </a:xfrm>
        </p:grpSpPr>
        <p:sp>
          <p:nvSpPr>
            <p:cNvPr id="6" name="TextBox 6"/>
            <p:cNvSpPr txBox="1"/>
            <p:nvPr/>
          </p:nvSpPr>
          <p:spPr>
            <a:xfrm>
              <a:off x="0" y="897898"/>
              <a:ext cx="5892323" cy="3026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Modula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 3-layer design: UI, Controllers, Backend.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Clear separation of concerns → easier debugging &amp; scalability.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892323" cy="729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1"/>
                </a:lnSpc>
                <a:spcBef>
                  <a:spcPct val="0"/>
                </a:spcBef>
              </a:pPr>
              <a:r>
                <a:rPr lang="en-US" sz="322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System Architecture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09553" y="1912641"/>
            <a:ext cx="5022088" cy="4304404"/>
            <a:chOff x="0" y="0"/>
            <a:chExt cx="6696117" cy="5739206"/>
          </a:xfrm>
        </p:grpSpPr>
        <p:sp>
          <p:nvSpPr>
            <p:cNvPr id="9" name="TextBox 9"/>
            <p:cNvSpPr txBox="1"/>
            <p:nvPr/>
          </p:nvSpPr>
          <p:spPr>
            <a:xfrm>
              <a:off x="0" y="883784"/>
              <a:ext cx="6696117" cy="485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Flutter + Da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rt for cross-platform app.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YOLOv8s (detection) + MobileNetV3-Large (classification) in TFLite.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Firebase (Auth + Firestore) + CalorieNinjas API.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9611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Implementation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26960" y="608766"/>
            <a:ext cx="121681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25233" y="5977585"/>
            <a:ext cx="5991847" cy="4314990"/>
            <a:chOff x="0" y="0"/>
            <a:chExt cx="7989129" cy="57533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7898"/>
              <a:ext cx="7989129" cy="485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YOLOv8s → high recall,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robust detection.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MobileNetV3 → strong accuracy for common foods.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All major modules (auth, recognition, history, profile, analysis) tested successfully.</a:t>
              </a:r>
            </a:p>
            <a:p>
              <a:pPr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989129" cy="729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1"/>
                </a:lnSpc>
                <a:spcBef>
                  <a:spcPct val="0"/>
                </a:spcBef>
              </a:pPr>
              <a:r>
                <a:rPr lang="en-US" sz="322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Evaluation Results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00196" y="5759845"/>
            <a:ext cx="7218714" cy="4314990"/>
            <a:chOff x="0" y="0"/>
            <a:chExt cx="9624953" cy="57533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97898"/>
              <a:ext cx="9624953" cy="485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 false positives in cl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uttered backgrounds.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MobileNet misclassified visually similar foods.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Dataset coverage limited for Malaysian mixed dishes.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Some deployment issues (Firebase sync, Android permissions, API limits).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9624953" cy="729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1"/>
                </a:lnSpc>
                <a:spcBef>
                  <a:spcPct val="0"/>
                </a:spcBef>
              </a:pPr>
              <a:r>
                <a:rPr lang="en-US" sz="3222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Limitations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06169" y="1707792"/>
            <a:ext cx="6564414" cy="3856746"/>
            <a:chOff x="0" y="0"/>
            <a:chExt cx="8752552" cy="5142328"/>
          </a:xfrm>
        </p:grpSpPr>
        <p:sp>
          <p:nvSpPr>
            <p:cNvPr id="3" name="TextBox 3"/>
            <p:cNvSpPr txBox="1"/>
            <p:nvPr/>
          </p:nvSpPr>
          <p:spPr>
            <a:xfrm>
              <a:off x="0" y="896506"/>
              <a:ext cx="8752552" cy="4245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Ret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rain with larger + diverse datasets (local Malaysian dishes, mixed platters).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Explore alternative architectures like EfficientNet, Vision Transformers (ViT).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752552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 Enhancement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20026" y="1707792"/>
            <a:ext cx="5526123" cy="3961521"/>
            <a:chOff x="0" y="0"/>
            <a:chExt cx="7368163" cy="5282028"/>
          </a:xfrm>
        </p:grpSpPr>
        <p:sp>
          <p:nvSpPr>
            <p:cNvPr id="6" name="TextBox 6"/>
            <p:cNvSpPr txBox="1"/>
            <p:nvPr/>
          </p:nvSpPr>
          <p:spPr>
            <a:xfrm>
              <a:off x="0" y="1645806"/>
              <a:ext cx="7368163" cy="363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techniques like rotation, colo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 jitter, synthetic images.</a:t>
              </a:r>
            </a:p>
            <a:p>
              <a:pPr marL="561341" lvl="1" indent="-280670" algn="l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Crowdsourcing/collaboration for a larger, culturally relevant dataset.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368163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Augmentation &amp; Expansion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99953" y="6763570"/>
            <a:ext cx="4927543" cy="3047121"/>
            <a:chOff x="0" y="0"/>
            <a:chExt cx="6570057" cy="4062828"/>
          </a:xfrm>
        </p:grpSpPr>
        <p:sp>
          <p:nvSpPr>
            <p:cNvPr id="9" name="TextBox 9"/>
            <p:cNvSpPr txBox="1"/>
            <p:nvPr/>
          </p:nvSpPr>
          <p:spPr>
            <a:xfrm>
              <a:off x="0" y="1645806"/>
              <a:ext cx="6570057" cy="2417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Add not</a:t>
              </a: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ifications/reminders to improve user engagement.</a:t>
              </a:r>
            </a:p>
            <a:p>
              <a:pPr marL="561340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Multilingual support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570057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 Experience Improvements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03933" y="6763570"/>
            <a:ext cx="6166792" cy="3769338"/>
            <a:chOff x="0" y="0"/>
            <a:chExt cx="8222389" cy="502578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866081"/>
              <a:ext cx="8222389" cy="415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3608" lvl="1" indent="-271804" algn="l">
                <a:lnSpc>
                  <a:spcPts val="35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17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</a:t>
              </a:r>
              <a:r>
                <a:rPr lang="en-US" sz="251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rtion size estimation using AR / depth sensors.</a:t>
              </a:r>
            </a:p>
            <a:p>
              <a:pPr marL="543608" lvl="1" indent="-271804" algn="l">
                <a:lnSpc>
                  <a:spcPts val="35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1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Integration with wearables (smartwatch, health tracker).</a:t>
              </a:r>
            </a:p>
            <a:p>
              <a:pPr marL="543608" lvl="1" indent="-271804" algn="l">
                <a:lnSpc>
                  <a:spcPts val="352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17" u="none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Hybrid input: combine image + text description for improved accuracy.</a:t>
              </a:r>
            </a:p>
            <a:p>
              <a:pPr marL="0" lvl="0" indent="0" algn="l">
                <a:lnSpc>
                  <a:spcPts val="3525"/>
                </a:lnSpc>
                <a:spcBef>
                  <a:spcPct val="0"/>
                </a:spcBef>
              </a:pPr>
              <a:endParaRPr lang="en-US" sz="2517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222389" cy="696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38"/>
                </a:lnSpc>
                <a:spcBef>
                  <a:spcPct val="0"/>
                </a:spcBef>
              </a:pPr>
              <a:r>
                <a:rPr lang="en-US" sz="3098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Advanced Features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295650"/>
            <a:ext cx="4765283" cy="367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RECOM</a:t>
            </a:r>
          </a:p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MEN-</a:t>
            </a:r>
          </a:p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DATIONS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014498" y="219075"/>
            <a:ext cx="1147756" cy="1147756"/>
            <a:chOff x="0" y="0"/>
            <a:chExt cx="6355080" cy="6355080"/>
          </a:xfrm>
        </p:grpSpPr>
        <p:sp>
          <p:nvSpPr>
            <p:cNvPr id="16" name="Freeform 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363725" y="583403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713451" y="219075"/>
            <a:ext cx="1147756" cy="1147756"/>
            <a:chOff x="0" y="0"/>
            <a:chExt cx="6355080" cy="6355080"/>
          </a:xfrm>
        </p:grpSpPr>
        <p:sp>
          <p:nvSpPr>
            <p:cNvPr id="19" name="Freeform 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062678" y="583403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014498" y="5272915"/>
            <a:ext cx="1147756" cy="1147756"/>
            <a:chOff x="0" y="0"/>
            <a:chExt cx="6355080" cy="6355080"/>
          </a:xfrm>
        </p:grpSpPr>
        <p:sp>
          <p:nvSpPr>
            <p:cNvPr id="22" name="Freeform 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363725" y="5637242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4713451" y="5272915"/>
            <a:ext cx="1147756" cy="1147756"/>
            <a:chOff x="0" y="0"/>
            <a:chExt cx="6355080" cy="6355080"/>
          </a:xfrm>
        </p:grpSpPr>
        <p:sp>
          <p:nvSpPr>
            <p:cNvPr id="25" name="Freeform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5062678" y="5637242"/>
            <a:ext cx="44930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00" b="-13000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451856" y="3764677"/>
            <a:ext cx="1138428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"Thank you for your patience.”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51" b="-88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429296" y="170134"/>
            <a:ext cx="11206079" cy="8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557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| 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981" y="1043628"/>
            <a:ext cx="15840038" cy="821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ising prevalence of diet-related health issues (obesity, diabetes, malnutrition).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Mobile devices = accessible tool for dietary management.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Providing real-time nutritional feedback encourages healthier eating.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Goal: reduce effort + increase accuracy in food logging for daily use.</a:t>
            </a:r>
          </a:p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51" b="-88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829972" y="170134"/>
            <a:ext cx="9860952" cy="8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557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|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981" y="1912666"/>
            <a:ext cx="15840038" cy="671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</a:t>
            </a: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sign a mobile-based food recognition system (YOLOv8s + MobileNetV3 + Nutrition API)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Implement with Flutter, including auth, recognition, nutrition, history, analysis</a:t>
            </a:r>
          </a:p>
          <a:p>
            <a:pPr algn="l">
              <a:lnSpc>
                <a:spcPts val="5993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Evaluate system performance (accuracy, reliability, usability)</a:t>
            </a:r>
          </a:p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51" b="-88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1028700" y="170134"/>
            <a:ext cx="8458586" cy="8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557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|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981" y="1538843"/>
            <a:ext cx="15840038" cy="746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overs:</a:t>
            </a:r>
          </a:p>
          <a:p>
            <a:pPr marL="1848719" lvl="2" indent="-616240" algn="l">
              <a:lnSpc>
                <a:spcPts val="5993"/>
              </a:lnSpc>
              <a:spcBef>
                <a:spcPct val="0"/>
              </a:spcBef>
              <a:buFont typeface="Arial"/>
              <a:buChar char="⚬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Food recognition from images.</a:t>
            </a:r>
          </a:p>
          <a:p>
            <a:pPr marL="1848719" lvl="2" indent="-616240" algn="l">
              <a:lnSpc>
                <a:spcPts val="5993"/>
              </a:lnSpc>
              <a:spcBef>
                <a:spcPct val="0"/>
              </a:spcBef>
              <a:buFont typeface="Arial"/>
              <a:buChar char="⚬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Nutrition facts retrieval via CalorieNinjas API.</a:t>
            </a:r>
          </a:p>
          <a:p>
            <a:pPr marL="1848719" lvl="2" indent="-616240" algn="l">
              <a:lnSpc>
                <a:spcPts val="5993"/>
              </a:lnSpc>
              <a:spcBef>
                <a:spcPct val="0"/>
              </a:spcBef>
              <a:buFont typeface="Arial"/>
              <a:buChar char="⚬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History tracking + analysis stored in Firebase.</a:t>
            </a: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Limitations:</a:t>
            </a:r>
          </a:p>
          <a:p>
            <a:pPr marL="1848719" lvl="2" indent="-616240" algn="l">
              <a:lnSpc>
                <a:spcPts val="5993"/>
              </a:lnSpc>
              <a:spcBef>
                <a:spcPct val="0"/>
              </a:spcBef>
              <a:buFont typeface="Arial"/>
              <a:buChar char="⚬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portion estimation.</a:t>
            </a:r>
          </a:p>
          <a:p>
            <a:pPr marL="1848719" lvl="2" indent="-616240" algn="l">
              <a:lnSpc>
                <a:spcPts val="5993"/>
              </a:lnSpc>
              <a:spcBef>
                <a:spcPct val="0"/>
              </a:spcBef>
              <a:buFont typeface="Arial"/>
              <a:buChar char="⚬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personalized diet recommendations.</a:t>
            </a:r>
          </a:p>
          <a:p>
            <a:pPr marL="924360" lvl="1" indent="-462180" algn="l">
              <a:lnSpc>
                <a:spcPts val="5993"/>
              </a:lnSpc>
              <a:spcBef>
                <a:spcPct val="0"/>
              </a:spcBef>
              <a:buFont typeface="Arial"/>
              <a:buChar char="•"/>
            </a:pPr>
            <a:r>
              <a:rPr lang="en-US" sz="4281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Project direction: lightweight, efficient models → real-time inference on mobile.</a:t>
            </a:r>
          </a:p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endParaRPr lang="en-US" sz="4281" u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51" b="-885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252629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1223981" y="170134"/>
            <a:ext cx="11234699" cy="85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</a:pPr>
            <a:r>
              <a:rPr lang="en-US" sz="557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| Contributions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981" y="1250890"/>
            <a:ext cx="15622084" cy="754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1641" lvl="1" indent="-455820" algn="l">
              <a:lnSpc>
                <a:spcPts val="7516"/>
              </a:lnSpc>
              <a:buFont typeface="Arial"/>
              <a:buChar char="•"/>
            </a:pPr>
            <a:r>
              <a:rPr lang="en-US" sz="422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</a:t>
            </a:r>
            <a:r>
              <a:rPr lang="en-US" sz="4222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veloped a functional mobile application (NutriSnap).</a:t>
            </a:r>
          </a:p>
          <a:p>
            <a:pPr marL="911641" lvl="1" indent="-455820" algn="l">
              <a:lnSpc>
                <a:spcPts val="7516"/>
              </a:lnSpc>
              <a:buFont typeface="Arial"/>
              <a:buChar char="•"/>
            </a:pPr>
            <a:r>
              <a:rPr lang="en-US" sz="4222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Integrated CalorieNinjas API for up-to-date nutrition data.</a:t>
            </a:r>
          </a:p>
          <a:p>
            <a:pPr marL="911641" lvl="1" indent="-455820" algn="l">
              <a:lnSpc>
                <a:spcPts val="7516"/>
              </a:lnSpc>
              <a:buFont typeface="Arial"/>
              <a:buChar char="•"/>
            </a:pPr>
            <a:r>
              <a:rPr lang="en-US" sz="4222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Built two-stage pipeline: YOLOv8s (detect) + MobileNetV3-Large (classify).</a:t>
            </a:r>
          </a:p>
          <a:p>
            <a:pPr marL="911641" lvl="1" indent="-455820" algn="l">
              <a:lnSpc>
                <a:spcPts val="7516"/>
              </a:lnSpc>
              <a:buFont typeface="Arial"/>
              <a:buChar char="•"/>
            </a:pPr>
            <a:r>
              <a:rPr lang="en-US" sz="4222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Added Nutrition Analysis module: daily, weekly, monthly summaries.</a:t>
            </a:r>
          </a:p>
          <a:p>
            <a:pPr marL="911641" lvl="1" indent="-455820" algn="l">
              <a:lnSpc>
                <a:spcPts val="7516"/>
              </a:lnSpc>
              <a:buFont typeface="Arial"/>
              <a:buChar char="•"/>
            </a:pPr>
            <a:r>
              <a:rPr lang="en-US" sz="4222" u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Encourages healthier eating habits through automation + awareness.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47096" y="875065"/>
            <a:ext cx="9957516" cy="8383235"/>
          </a:xfrm>
          <a:custGeom>
            <a:avLst/>
            <a:gdLst/>
            <a:ahLst/>
            <a:cxnLst/>
            <a:rect l="l" t="t" r="r" b="b"/>
            <a:pathLst>
              <a:path w="9957516" h="8383235">
                <a:moveTo>
                  <a:pt x="0" y="0"/>
                </a:moveTo>
                <a:lnTo>
                  <a:pt x="9957517" y="0"/>
                </a:lnTo>
                <a:lnTo>
                  <a:pt x="9957517" y="8383235"/>
                </a:lnTo>
                <a:lnTo>
                  <a:pt x="0" y="8383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3" r="-2322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1028700" y="1504950"/>
            <a:ext cx="5353808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Literature Review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7222" y="0"/>
            <a:ext cx="1806077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</a:pPr>
            <a:r>
              <a:rPr lang="en-US" sz="54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Comparison of Existing System and Proposed Sytstem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E7AED-03E8-F5B2-ACFF-F7CD66CC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14782800" cy="8258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2042</Words>
  <Application>Microsoft Office PowerPoint</Application>
  <PresentationFormat>Custom</PresentationFormat>
  <Paragraphs>308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Public Sans Bold</vt:lpstr>
      <vt:lpstr>Public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NutriSnap</dc:title>
  <cp:lastModifiedBy>RAYMOND TAN ZHI YONG</cp:lastModifiedBy>
  <cp:revision>2</cp:revision>
  <dcterms:created xsi:type="dcterms:W3CDTF">2006-08-16T00:00:00Z</dcterms:created>
  <dcterms:modified xsi:type="dcterms:W3CDTF">2025-09-26T13:03:07Z</dcterms:modified>
  <dc:identifier>DAGz_F2t6qk</dc:identifier>
</cp:coreProperties>
</file>